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349" r:id="rId5"/>
    <p:sldId id="256" r:id="rId6"/>
    <p:sldId id="259" r:id="rId7"/>
    <p:sldId id="277" r:id="rId8"/>
    <p:sldId id="276" r:id="rId9"/>
    <p:sldId id="350" r:id="rId10"/>
    <p:sldId id="351" r:id="rId11"/>
    <p:sldId id="35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9BA"/>
    <a:srgbClr val="FAE004"/>
    <a:srgbClr val="08BFA3"/>
    <a:srgbClr val="E70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6" autoAdjust="0"/>
    <p:restoredTop sz="96327"/>
  </p:normalViewPr>
  <p:slideViewPr>
    <p:cSldViewPr snapToGrid="0">
      <p:cViewPr varScale="1">
        <p:scale>
          <a:sx n="60" d="100"/>
          <a:sy n="60" d="100"/>
        </p:scale>
        <p:origin x="8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8BF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ack and white sign&#10;&#10;Description automatically generated">
            <a:extLst>
              <a:ext uri="{FF2B5EF4-FFF2-40B4-BE49-F238E27FC236}">
                <a16:creationId xmlns:a16="http://schemas.microsoft.com/office/drawing/2014/main" id="{56BE56B1-787C-11A4-8E7B-52B674DFC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67" y="645886"/>
            <a:ext cx="3760308" cy="1367974"/>
          </a:xfrm>
          <a:prstGeom prst="rect">
            <a:avLst/>
          </a:prstGeom>
        </p:spPr>
      </p:pic>
      <p:pic>
        <p:nvPicPr>
          <p:cNvPr id="13" name="Picture 12" descr="A white lines on a black background&#10;&#10;Description automatically generated">
            <a:extLst>
              <a:ext uri="{FF2B5EF4-FFF2-40B4-BE49-F238E27FC236}">
                <a16:creationId xmlns:a16="http://schemas.microsoft.com/office/drawing/2014/main" id="{F43CF6D7-3F27-D3E2-8C5C-F0FB1B867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8993" y="0"/>
            <a:ext cx="4793007" cy="47803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2746A8-E43B-7A7A-3016-AE0493FA6CDB}"/>
              </a:ext>
            </a:extLst>
          </p:cNvPr>
          <p:cNvSpPr txBox="1"/>
          <p:nvPr userDrawn="1"/>
        </p:nvSpPr>
        <p:spPr>
          <a:xfrm>
            <a:off x="1373259" y="5929150"/>
            <a:ext cx="741980" cy="2428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920"/>
              </a:lnSpc>
            </a:pPr>
            <a:r>
              <a:rPr lang="en-GB" sz="6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Co-funded by the European Union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7D7598B-4F40-1E11-CA5C-D19770585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9684" y="2390155"/>
            <a:ext cx="7677079" cy="2279650"/>
          </a:xfrm>
        </p:spPr>
        <p:txBody>
          <a:bodyPr wrap="square" tIns="0" bIns="0">
            <a:noAutofit/>
          </a:bodyPr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chemeClr val="bg1"/>
                </a:solidFill>
                <a:latin typeface="Ostrich Sans Heavy" panose="02000508000000020004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blue flag with yellow stars&#10;&#10;Description automatically generated">
            <a:extLst>
              <a:ext uri="{FF2B5EF4-FFF2-40B4-BE49-F238E27FC236}">
                <a16:creationId xmlns:a16="http://schemas.microsoft.com/office/drawing/2014/main" id="{09D80EF6-B9E3-5200-AF3D-FC7D71BB48E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67" y="5889000"/>
            <a:ext cx="447954" cy="32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85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AE00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7D7598B-4F40-1E11-CA5C-D19770585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1067" y="645886"/>
            <a:ext cx="5858333" cy="2279650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chemeClr val="tx1"/>
                </a:solidFill>
                <a:latin typeface="Ostrich Sans Heavy" panose="02000508000000020004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3" name="Picture 12" descr="A white lines on a black background&#10;&#10;Description automatically generated">
            <a:extLst>
              <a:ext uri="{FF2B5EF4-FFF2-40B4-BE49-F238E27FC236}">
                <a16:creationId xmlns:a16="http://schemas.microsoft.com/office/drawing/2014/main" id="{F43CF6D7-3F27-D3E2-8C5C-F0FB1B867E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8993" y="0"/>
            <a:ext cx="4793007" cy="4780310"/>
          </a:xfrm>
          <a:prstGeom prst="rect">
            <a:avLst/>
          </a:prstGeom>
        </p:spPr>
      </p:pic>
      <p:pic>
        <p:nvPicPr>
          <p:cNvPr id="19" name="Picture 18" descr="A blue flag with yellow stars&#10;&#10;Description automatically generated">
            <a:extLst>
              <a:ext uri="{FF2B5EF4-FFF2-40B4-BE49-F238E27FC236}">
                <a16:creationId xmlns:a16="http://schemas.microsoft.com/office/drawing/2014/main" id="{09D80EF6-B9E3-5200-AF3D-FC7D71BB48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559" y="5889000"/>
            <a:ext cx="447954" cy="323114"/>
          </a:xfrm>
          <a:prstGeom prst="rect">
            <a:avLst/>
          </a:prstGeom>
        </p:spPr>
      </p:pic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955F440-4562-BCA7-C88A-C2EE6388FE9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67" y="5652512"/>
            <a:ext cx="1526186" cy="5596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A989C7-8F9F-5BDD-5369-AE78A4B015D0}"/>
              </a:ext>
            </a:extLst>
          </p:cNvPr>
          <p:cNvSpPr txBox="1"/>
          <p:nvPr userDrawn="1"/>
        </p:nvSpPr>
        <p:spPr>
          <a:xfrm>
            <a:off x="3062512" y="5929151"/>
            <a:ext cx="741980" cy="2428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920"/>
              </a:lnSpc>
            </a:pPr>
            <a:r>
              <a:rPr lang="en-GB" sz="6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Co-funded by the European Union</a:t>
            </a:r>
          </a:p>
        </p:txBody>
      </p:sp>
    </p:spTree>
    <p:extLst>
      <p:ext uri="{BB962C8B-B14F-4D97-AF65-F5344CB8AC3E}">
        <p14:creationId xmlns:p14="http://schemas.microsoft.com/office/powerpoint/2010/main" val="1820965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E70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sign&#10;&#10;Description automatically generated">
            <a:extLst>
              <a:ext uri="{FF2B5EF4-FFF2-40B4-BE49-F238E27FC236}">
                <a16:creationId xmlns:a16="http://schemas.microsoft.com/office/drawing/2014/main" id="{20DEA86F-594C-56CA-7915-A7E260C082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67" y="5650345"/>
            <a:ext cx="1529576" cy="559601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7D7598B-4F40-1E11-CA5C-D19770585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1067" y="645886"/>
            <a:ext cx="5324933" cy="8240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FAE004"/>
                </a:solidFill>
                <a:latin typeface="Ostrich Sans Heavy" panose="02000508000000020004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pic>
        <p:nvPicPr>
          <p:cNvPr id="13" name="Picture 12" descr="A white lines on a black background&#10;&#10;Description automatically generated">
            <a:extLst>
              <a:ext uri="{FF2B5EF4-FFF2-40B4-BE49-F238E27FC236}">
                <a16:creationId xmlns:a16="http://schemas.microsoft.com/office/drawing/2014/main" id="{F43CF6D7-3F27-D3E2-8C5C-F0FB1B867E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8993" y="0"/>
            <a:ext cx="4793007" cy="4780310"/>
          </a:xfrm>
          <a:prstGeom prst="rect">
            <a:avLst/>
          </a:prstGeom>
        </p:spPr>
      </p:pic>
      <p:pic>
        <p:nvPicPr>
          <p:cNvPr id="19" name="Picture 18" descr="A blue flag with yellow stars&#10;&#10;Description automatically generated">
            <a:extLst>
              <a:ext uri="{FF2B5EF4-FFF2-40B4-BE49-F238E27FC236}">
                <a16:creationId xmlns:a16="http://schemas.microsoft.com/office/drawing/2014/main" id="{09D80EF6-B9E3-5200-AF3D-FC7D71BB48E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559" y="5889000"/>
            <a:ext cx="447954" cy="32311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561C59-6AAE-D079-489D-3CA88084EC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1525" y="1782763"/>
            <a:ext cx="5324475" cy="3263900"/>
          </a:xfrm>
        </p:spPr>
        <p:txBody>
          <a:bodyPr tIns="0">
            <a:noAutofit/>
          </a:bodyPr>
          <a:lstStyle>
            <a:lvl1pPr marL="0" indent="0">
              <a:lnSpc>
                <a:spcPct val="100000"/>
              </a:lnSpc>
              <a:buNone/>
              <a:defRPr sz="2400" b="1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lnSpc>
                <a:spcPct val="100000"/>
              </a:lnSpc>
              <a:buNone/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o-RO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B3C5F6-A81E-4B4D-FF08-264982C91E05}"/>
              </a:ext>
            </a:extLst>
          </p:cNvPr>
          <p:cNvSpPr txBox="1"/>
          <p:nvPr userDrawn="1"/>
        </p:nvSpPr>
        <p:spPr>
          <a:xfrm>
            <a:off x="3062512" y="5929151"/>
            <a:ext cx="741980" cy="2428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920"/>
              </a:lnSpc>
            </a:pPr>
            <a:r>
              <a:rPr lang="en-GB" sz="6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Co-funded by the European Union</a:t>
            </a:r>
          </a:p>
        </p:txBody>
      </p:sp>
    </p:spTree>
    <p:extLst>
      <p:ext uri="{BB962C8B-B14F-4D97-AF65-F5344CB8AC3E}">
        <p14:creationId xmlns:p14="http://schemas.microsoft.com/office/powerpoint/2010/main" val="334328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E70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sign&#10;&#10;Description automatically generated">
            <a:extLst>
              <a:ext uri="{FF2B5EF4-FFF2-40B4-BE49-F238E27FC236}">
                <a16:creationId xmlns:a16="http://schemas.microsoft.com/office/drawing/2014/main" id="{20DEA86F-594C-56CA-7915-A7E260C082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67" y="5650345"/>
            <a:ext cx="1529576" cy="559601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7D7598B-4F40-1E11-CA5C-D19770585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1067" y="645886"/>
            <a:ext cx="5324933" cy="8240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FAE004"/>
                </a:solidFill>
                <a:latin typeface="Ostrich Sans Heavy" panose="02000508000000020004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pic>
        <p:nvPicPr>
          <p:cNvPr id="19" name="Picture 18" descr="A blue flag with yellow stars&#10;&#10;Description automatically generated">
            <a:extLst>
              <a:ext uri="{FF2B5EF4-FFF2-40B4-BE49-F238E27FC236}">
                <a16:creationId xmlns:a16="http://schemas.microsoft.com/office/drawing/2014/main" id="{09D80EF6-B9E3-5200-AF3D-FC7D71BB48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559" y="5889000"/>
            <a:ext cx="447954" cy="32311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561C59-6AAE-D079-489D-3CA88084EC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1525" y="1782763"/>
            <a:ext cx="5324475" cy="3263900"/>
          </a:xfrm>
        </p:spPr>
        <p:txBody>
          <a:bodyPr tIns="0">
            <a:no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18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buNone/>
              <a:defRPr sz="14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buNone/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o-RO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CCA4E3-958B-8CFC-BB57-2CAF60E54E4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21538" y="3429000"/>
            <a:ext cx="4970462" cy="3429000"/>
          </a:xfrm>
        </p:spPr>
        <p:txBody>
          <a:bodyPr/>
          <a:lstStyle/>
          <a:p>
            <a:endParaRPr lang="ro-RO"/>
          </a:p>
        </p:txBody>
      </p:sp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AF52B0BD-59B2-EC24-4FC8-36BD1055283E}"/>
              </a:ext>
            </a:extLst>
          </p:cNvPr>
          <p:cNvSpPr/>
          <p:nvPr userDrawn="1"/>
        </p:nvSpPr>
        <p:spPr>
          <a:xfrm flipH="1" flipV="1">
            <a:off x="7221536" y="0"/>
            <a:ext cx="4970463" cy="3429000"/>
          </a:xfrm>
          <a:prstGeom prst="round1Rect">
            <a:avLst/>
          </a:prstGeom>
          <a:solidFill>
            <a:srgbClr val="FAE0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665026-72F1-F201-5CBE-B798C5915430}"/>
              </a:ext>
            </a:extLst>
          </p:cNvPr>
          <p:cNvSpPr txBox="1"/>
          <p:nvPr userDrawn="1"/>
        </p:nvSpPr>
        <p:spPr>
          <a:xfrm>
            <a:off x="3062512" y="5929151"/>
            <a:ext cx="741980" cy="2428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920"/>
              </a:lnSpc>
            </a:pPr>
            <a:r>
              <a:rPr lang="en-GB" sz="6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Co-funded by the European Union</a:t>
            </a:r>
          </a:p>
        </p:txBody>
      </p:sp>
    </p:spTree>
    <p:extLst>
      <p:ext uri="{BB962C8B-B14F-4D97-AF65-F5344CB8AC3E}">
        <p14:creationId xmlns:p14="http://schemas.microsoft.com/office/powerpoint/2010/main" val="3169829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7D7598B-4F40-1E11-CA5C-D19770585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09559" y="645886"/>
            <a:ext cx="8683160" cy="2279650"/>
          </a:xfrm>
        </p:spPr>
        <p:txBody>
          <a:bodyPr tIns="0">
            <a:noAutofit/>
          </a:bodyPr>
          <a:lstStyle>
            <a:lvl1pPr marL="0" indent="0">
              <a:lnSpc>
                <a:spcPct val="100000"/>
              </a:lnSpc>
              <a:buNone/>
              <a:defRPr lang="en-US" sz="4800" b="1" kern="1200" dirty="0" smtClean="0">
                <a:solidFill>
                  <a:schemeClr val="tx1"/>
                </a:solidFill>
                <a:latin typeface="Ostrich Sans Heavy" panose="02000508000000020004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blue flag with yellow stars&#10;&#10;Description automatically generated">
            <a:extLst>
              <a:ext uri="{FF2B5EF4-FFF2-40B4-BE49-F238E27FC236}">
                <a16:creationId xmlns:a16="http://schemas.microsoft.com/office/drawing/2014/main" id="{09D80EF6-B9E3-5200-AF3D-FC7D71BB48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559" y="5889000"/>
            <a:ext cx="447954" cy="323114"/>
          </a:xfrm>
          <a:prstGeom prst="rect">
            <a:avLst/>
          </a:prstGeom>
        </p:spPr>
      </p:pic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955F440-4562-BCA7-C88A-C2EE6388FE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67" y="5652512"/>
            <a:ext cx="1526186" cy="5596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D4C784-F030-4C12-B6C6-7324E1F02430}"/>
              </a:ext>
            </a:extLst>
          </p:cNvPr>
          <p:cNvSpPr txBox="1"/>
          <p:nvPr userDrawn="1"/>
        </p:nvSpPr>
        <p:spPr>
          <a:xfrm>
            <a:off x="3062512" y="5929151"/>
            <a:ext cx="741980" cy="2428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920"/>
              </a:lnSpc>
            </a:pPr>
            <a:r>
              <a:rPr lang="en-GB" sz="6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Co-funded by the European Union</a:t>
            </a:r>
          </a:p>
        </p:txBody>
      </p:sp>
    </p:spTree>
    <p:extLst>
      <p:ext uri="{BB962C8B-B14F-4D97-AF65-F5344CB8AC3E}">
        <p14:creationId xmlns:p14="http://schemas.microsoft.com/office/powerpoint/2010/main" val="4238675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7D7598B-4F40-1E11-CA5C-D19770585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1067" y="645886"/>
            <a:ext cx="6288639" cy="2279650"/>
          </a:xfrm>
        </p:spPr>
        <p:txBody>
          <a:bodyPr tIns="0">
            <a:noAutofit/>
          </a:bodyPr>
          <a:lstStyle>
            <a:lvl1pPr marL="0" indent="0">
              <a:lnSpc>
                <a:spcPct val="100000"/>
              </a:lnSpc>
              <a:buNone/>
              <a:defRPr lang="en-US" sz="4800" b="1" kern="1200" dirty="0" smtClean="0">
                <a:solidFill>
                  <a:schemeClr val="tx1"/>
                </a:solidFill>
                <a:latin typeface="Ostrich Sans Heavy" panose="02000508000000020004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blue flag with yellow stars&#10;&#10;Description automatically generated">
            <a:extLst>
              <a:ext uri="{FF2B5EF4-FFF2-40B4-BE49-F238E27FC236}">
                <a16:creationId xmlns:a16="http://schemas.microsoft.com/office/drawing/2014/main" id="{09D80EF6-B9E3-5200-AF3D-FC7D71BB48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559" y="5889000"/>
            <a:ext cx="447954" cy="323114"/>
          </a:xfrm>
          <a:prstGeom prst="rect">
            <a:avLst/>
          </a:prstGeom>
        </p:spPr>
      </p:pic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E955F440-4562-BCA7-C88A-C2EE6388FE9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67" y="5652512"/>
            <a:ext cx="1526186" cy="559601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788670F-2777-563C-3BC4-3EAC854C83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59707" y="0"/>
            <a:ext cx="5132294" cy="5652512"/>
          </a:xfrm>
        </p:spPr>
        <p:txBody>
          <a:bodyPr/>
          <a:lstStyle/>
          <a:p>
            <a:endParaRPr lang="ro-R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6A9E0A-30EE-8256-81A5-FA9AA7F739D4}"/>
              </a:ext>
            </a:extLst>
          </p:cNvPr>
          <p:cNvSpPr txBox="1"/>
          <p:nvPr userDrawn="1"/>
        </p:nvSpPr>
        <p:spPr>
          <a:xfrm>
            <a:off x="3062512" y="5929151"/>
            <a:ext cx="741980" cy="2428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920"/>
              </a:lnSpc>
            </a:pPr>
            <a:r>
              <a:rPr lang="en-GB" sz="600" b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Co-funded by the European Union</a:t>
            </a:r>
          </a:p>
        </p:txBody>
      </p:sp>
    </p:spTree>
    <p:extLst>
      <p:ext uri="{BB962C8B-B14F-4D97-AF65-F5344CB8AC3E}">
        <p14:creationId xmlns:p14="http://schemas.microsoft.com/office/powerpoint/2010/main" val="18727879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E2BFA4D-8C45-AACE-DA99-C9F79334B6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951788" cy="6858000"/>
          </a:xfrm>
        </p:spPr>
        <p:txBody>
          <a:bodyPr/>
          <a:lstStyle/>
          <a:p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95166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6DC9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7D7598B-4F40-1E11-CA5C-D19770585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9684" y="645887"/>
            <a:ext cx="5928860" cy="2243618"/>
          </a:xfrm>
        </p:spPr>
        <p:txBody>
          <a:bodyPr tIns="0">
            <a:noAutofit/>
          </a:bodyPr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chemeClr val="bg1"/>
                </a:solidFill>
                <a:latin typeface="Ostrich Sans Heavy" panose="02000508000000020004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58C391-7B4B-E7A5-D0FF-86434FB3BB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21488" y="0"/>
            <a:ext cx="5370512" cy="5010150"/>
          </a:xfrm>
        </p:spPr>
        <p:txBody>
          <a:bodyPr/>
          <a:lstStyle/>
          <a:p>
            <a:endParaRPr lang="ro-RO"/>
          </a:p>
        </p:txBody>
      </p:sp>
      <p:pic>
        <p:nvPicPr>
          <p:cNvPr id="4" name="Picture 3" descr="A black and white sign&#10;&#10;Description automatically generated">
            <a:extLst>
              <a:ext uri="{FF2B5EF4-FFF2-40B4-BE49-F238E27FC236}">
                <a16:creationId xmlns:a16="http://schemas.microsoft.com/office/drawing/2014/main" id="{FF3E6FCB-034F-4B29-4080-2C29E1F47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67" y="5650345"/>
            <a:ext cx="1529576" cy="559601"/>
          </a:xfrm>
          <a:prstGeom prst="rect">
            <a:avLst/>
          </a:prstGeom>
        </p:spPr>
      </p:pic>
      <p:pic>
        <p:nvPicPr>
          <p:cNvPr id="6" name="Picture 5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B8760EE-FF4E-2424-2F02-77F93EEC15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559" y="5889000"/>
            <a:ext cx="447954" cy="3231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7A2CD2-3B45-335D-A77F-DC933547BFBD}"/>
              </a:ext>
            </a:extLst>
          </p:cNvPr>
          <p:cNvSpPr txBox="1"/>
          <p:nvPr userDrawn="1"/>
        </p:nvSpPr>
        <p:spPr>
          <a:xfrm>
            <a:off x="3062512" y="5929151"/>
            <a:ext cx="741980" cy="2428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920"/>
              </a:lnSpc>
            </a:pPr>
            <a:r>
              <a:rPr lang="en-GB" sz="6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Co-funded by the European Union</a:t>
            </a:r>
          </a:p>
        </p:txBody>
      </p:sp>
    </p:spTree>
    <p:extLst>
      <p:ext uri="{BB962C8B-B14F-4D97-AF65-F5344CB8AC3E}">
        <p14:creationId xmlns:p14="http://schemas.microsoft.com/office/powerpoint/2010/main" val="586226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E70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white sign&#10;&#10;Description automatically generated">
            <a:extLst>
              <a:ext uri="{FF2B5EF4-FFF2-40B4-BE49-F238E27FC236}">
                <a16:creationId xmlns:a16="http://schemas.microsoft.com/office/drawing/2014/main" id="{20DEA86F-594C-56CA-7915-A7E260C082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67" y="5650345"/>
            <a:ext cx="1529576" cy="559601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7D7598B-4F40-1E11-CA5C-D19770585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1067" y="645886"/>
            <a:ext cx="10644188" cy="82409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lang="en-US" sz="3200" b="0" kern="1200" dirty="0" smtClean="0">
                <a:solidFill>
                  <a:schemeClr val="bg1"/>
                </a:solidFill>
                <a:latin typeface="Ostrich Sans Heavy" panose="02000508000000020004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</a:t>
            </a:r>
          </a:p>
        </p:txBody>
      </p:sp>
      <p:pic>
        <p:nvPicPr>
          <p:cNvPr id="19" name="Picture 18" descr="A blue flag with yellow stars&#10;&#10;Description automatically generated">
            <a:extLst>
              <a:ext uri="{FF2B5EF4-FFF2-40B4-BE49-F238E27FC236}">
                <a16:creationId xmlns:a16="http://schemas.microsoft.com/office/drawing/2014/main" id="{09D80EF6-B9E3-5200-AF3D-FC7D71BB48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559" y="5889000"/>
            <a:ext cx="447954" cy="32311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561C59-6AAE-D079-489D-3CA88084EC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1525" y="2072942"/>
            <a:ext cx="10644188" cy="3263900"/>
          </a:xfrm>
        </p:spPr>
        <p:txBody>
          <a:bodyPr lIns="0" tIns="0" rIns="0" bIns="0" numCol="2" spcCol="27432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1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05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lnSpc>
                <a:spcPct val="100000"/>
              </a:lnSpc>
              <a:buNone/>
              <a:defRPr sz="10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o-RO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5464ADC-322C-8F1F-CA28-D491ED59B3FB}"/>
              </a:ext>
            </a:extLst>
          </p:cNvPr>
          <p:cNvSpPr txBox="1"/>
          <p:nvPr userDrawn="1"/>
        </p:nvSpPr>
        <p:spPr>
          <a:xfrm>
            <a:off x="3062512" y="5929151"/>
            <a:ext cx="741980" cy="2428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920"/>
              </a:lnSpc>
            </a:pPr>
            <a:r>
              <a:rPr lang="en-GB" sz="6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Co-funded by the European Union</a:t>
            </a:r>
          </a:p>
        </p:txBody>
      </p:sp>
    </p:spTree>
    <p:extLst>
      <p:ext uri="{BB962C8B-B14F-4D97-AF65-F5344CB8AC3E}">
        <p14:creationId xmlns:p14="http://schemas.microsoft.com/office/powerpoint/2010/main" val="3335916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8BF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7D7598B-4F40-1E11-CA5C-D19770585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9683" y="645888"/>
            <a:ext cx="10772703" cy="1011462"/>
          </a:xfrm>
        </p:spPr>
        <p:txBody>
          <a:bodyPr tIns="0">
            <a:noAutofit/>
          </a:bodyPr>
          <a:lstStyle>
            <a:lvl1pPr marL="0" indent="0">
              <a:lnSpc>
                <a:spcPct val="100000"/>
              </a:lnSpc>
              <a:buNone/>
              <a:defRPr lang="en-US" sz="3200" b="0" kern="1200" dirty="0" smtClean="0">
                <a:solidFill>
                  <a:schemeClr val="bg1"/>
                </a:solidFill>
                <a:latin typeface="Ostrich Sans Heavy" panose="02000508000000020004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 descr="A black and white sign&#10;&#10;Description automatically generated">
            <a:extLst>
              <a:ext uri="{FF2B5EF4-FFF2-40B4-BE49-F238E27FC236}">
                <a16:creationId xmlns:a16="http://schemas.microsoft.com/office/drawing/2014/main" id="{FF3E6FCB-034F-4B29-4080-2C29E1F47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67" y="5650345"/>
            <a:ext cx="1529576" cy="559601"/>
          </a:xfrm>
          <a:prstGeom prst="rect">
            <a:avLst/>
          </a:prstGeom>
        </p:spPr>
      </p:pic>
      <p:pic>
        <p:nvPicPr>
          <p:cNvPr id="6" name="Picture 5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B8760EE-FF4E-2424-2F02-77F93EEC15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559" y="5889000"/>
            <a:ext cx="447954" cy="323114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33E099-01D4-A4D8-6006-42EBBF656C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9683" y="2043112"/>
            <a:ext cx="10772703" cy="2771775"/>
          </a:xfrm>
        </p:spPr>
        <p:txBody>
          <a:bodyPr lIns="0" tIns="0" rIns="0" bIns="0" numCol="3" spcCol="274320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lnSpc>
                <a:spcPct val="100000"/>
              </a:lnSpc>
              <a:buNone/>
              <a:defRPr sz="14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14400" indent="0">
              <a:lnSpc>
                <a:spcPct val="100000"/>
              </a:lnSpc>
              <a:buNone/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371600" indent="0">
              <a:lnSpc>
                <a:spcPct val="100000"/>
              </a:lnSpc>
              <a:buNone/>
              <a:defRPr sz="11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828800" indent="0">
              <a:lnSpc>
                <a:spcPct val="100000"/>
              </a:lnSpc>
              <a:buNone/>
              <a:defRPr sz="11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o-RO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183582-D507-456D-9306-1BD80774CAEF}"/>
              </a:ext>
            </a:extLst>
          </p:cNvPr>
          <p:cNvSpPr txBox="1"/>
          <p:nvPr userDrawn="1"/>
        </p:nvSpPr>
        <p:spPr>
          <a:xfrm>
            <a:off x="3062512" y="5929151"/>
            <a:ext cx="741980" cy="2428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920"/>
              </a:lnSpc>
            </a:pPr>
            <a:r>
              <a:rPr lang="en-GB" sz="6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Co-funded by the European Union</a:t>
            </a:r>
          </a:p>
        </p:txBody>
      </p:sp>
    </p:spTree>
    <p:extLst>
      <p:ext uri="{BB962C8B-B14F-4D97-AF65-F5344CB8AC3E}">
        <p14:creationId xmlns:p14="http://schemas.microsoft.com/office/powerpoint/2010/main" val="1174671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8BF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7D7598B-4F40-1E11-CA5C-D197705859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9684" y="645887"/>
            <a:ext cx="5928860" cy="997176"/>
          </a:xfrm>
        </p:spPr>
        <p:txBody>
          <a:bodyPr tIns="0">
            <a:noAutofit/>
          </a:bodyPr>
          <a:lstStyle>
            <a:lvl1pPr marL="0" indent="0">
              <a:lnSpc>
                <a:spcPct val="100000"/>
              </a:lnSpc>
              <a:buNone/>
              <a:defRPr lang="en-US" sz="3200" b="1" kern="1200" dirty="0" smtClean="0">
                <a:solidFill>
                  <a:schemeClr val="bg1"/>
                </a:solidFill>
                <a:latin typeface="Ostrich Sans Heavy" panose="02000508000000020004" pitchFamily="2" charset="77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 descr="A black and white sign&#10;&#10;Description automatically generated">
            <a:extLst>
              <a:ext uri="{FF2B5EF4-FFF2-40B4-BE49-F238E27FC236}">
                <a16:creationId xmlns:a16="http://schemas.microsoft.com/office/drawing/2014/main" id="{FF3E6FCB-034F-4B29-4080-2C29E1F47B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067" y="5650345"/>
            <a:ext cx="1529576" cy="559601"/>
          </a:xfrm>
          <a:prstGeom prst="rect">
            <a:avLst/>
          </a:prstGeom>
        </p:spPr>
      </p:pic>
      <p:pic>
        <p:nvPicPr>
          <p:cNvPr id="6" name="Picture 5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B8760EE-FF4E-2424-2F02-77F93EEC15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9559" y="5889000"/>
            <a:ext cx="447954" cy="3231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B78458-2077-1CE3-2750-BBB878BC8004}"/>
              </a:ext>
            </a:extLst>
          </p:cNvPr>
          <p:cNvSpPr txBox="1"/>
          <p:nvPr userDrawn="1"/>
        </p:nvSpPr>
        <p:spPr>
          <a:xfrm>
            <a:off x="3062512" y="5929151"/>
            <a:ext cx="741980" cy="2428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920"/>
              </a:lnSpc>
            </a:pPr>
            <a:r>
              <a:rPr lang="en-GB" sz="600" b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Co-funded by the European Union</a:t>
            </a:r>
          </a:p>
        </p:txBody>
      </p:sp>
    </p:spTree>
    <p:extLst>
      <p:ext uri="{BB962C8B-B14F-4D97-AF65-F5344CB8AC3E}">
        <p14:creationId xmlns:p14="http://schemas.microsoft.com/office/powerpoint/2010/main" val="670437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156755-0AE9-2ACB-9D8E-7136157DA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70040-7934-519D-EDA7-657A3BB890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1B103-641C-6831-978A-A04AECB0D1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22E2FC-CADE-6C44-B490-B6000413F0A6}" type="datetimeFigureOut">
              <a:rPr lang="ro-RO" smtClean="0"/>
              <a:t>13.10.2026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09D48-285F-77FC-8FBE-0710D81E88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26B5DC-3625-427A-DD9F-178E16B74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70357-F79F-9C41-8FDA-0CAE781AF580}" type="slidenum">
              <a:rPr lang="ro-RO" smtClean="0"/>
              <a:t>‹N°›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3500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1" r:id="rId3"/>
    <p:sldLayoutId id="2147483663" r:id="rId4"/>
    <p:sldLayoutId id="2147483660" r:id="rId5"/>
    <p:sldLayoutId id="2147483664" r:id="rId6"/>
    <p:sldLayoutId id="2147483650" r:id="rId7"/>
    <p:sldLayoutId id="2147483665" r:id="rId8"/>
    <p:sldLayoutId id="2147483666" r:id="rId9"/>
    <p:sldLayoutId id="2147483667" r:id="rId10"/>
    <p:sldLayoutId id="214748366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localtransitionslearning.eu/mod/page/view.php?id=1264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B05D794-E14A-48BE-A8C9-39C15394D5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1067" y="645886"/>
            <a:ext cx="8552227" cy="824099"/>
          </a:xfrm>
        </p:spPr>
        <p:txBody>
          <a:bodyPr/>
          <a:lstStyle/>
          <a:p>
            <a:r>
              <a:rPr lang="en-GB" b="1" dirty="0"/>
              <a:t>Today</a:t>
            </a:r>
          </a:p>
          <a:p>
            <a:endParaRPr lang="en-US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F11C9C-06AB-4DE9-B4AC-7CAAE58FE6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7789" y="1753580"/>
            <a:ext cx="7763454" cy="3183684"/>
          </a:xfrm>
        </p:spPr>
        <p:txBody>
          <a:bodyPr/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1500 - 1510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Welcome and Introduction: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b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GB" sz="1800" b="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SPARKLE learning platform, who’s here, challenges and opportunities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1510 - </a:t>
            </a:r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</a:rPr>
              <a:t>1520 Marine FABRE, </a:t>
            </a: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Grenoble Alpes Métropole, </a:t>
            </a:r>
            <a:r>
              <a:rPr lang="fr-FR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Débats pour le climat</a:t>
            </a:r>
          </a:p>
          <a:p>
            <a:r>
              <a:rPr lang="fr-FR" sz="1800" dirty="0">
                <a:latin typeface="Calibri" panose="020F0502020204030204" pitchFamily="34" charset="0"/>
                <a:ea typeface="Calibri" panose="020F0502020204030204" pitchFamily="34" charset="0"/>
              </a:rPr>
              <a:t>1520 – 1525 Guimarães</a:t>
            </a: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1520 - 1550 </a:t>
            </a:r>
            <a:r>
              <a:rPr lang="en-GB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P2P exchange: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What can you share? What do you need? 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1550 - 1600 Plenary discussion &amp; Closure 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000" b="0" dirty="0"/>
          </a:p>
          <a:p>
            <a:endParaRPr lang="en-US" sz="2000" b="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6C32F1-121E-485E-BA62-0A6C5638B3C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243" y="3945163"/>
            <a:ext cx="3560002" cy="267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04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29824AB-7375-9DBF-94D6-57DDF31C811D}"/>
              </a:ext>
            </a:extLst>
          </p:cNvPr>
          <p:cNvSpPr txBox="1"/>
          <p:nvPr/>
        </p:nvSpPr>
        <p:spPr>
          <a:xfrm>
            <a:off x="859583" y="2111827"/>
            <a:ext cx="8443282" cy="15350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5800"/>
              </a:lnSpc>
            </a:pPr>
            <a:r>
              <a:rPr lang="en-US" sz="3600" b="1" dirty="0">
                <a:solidFill>
                  <a:schemeClr val="bg1"/>
                </a:solidFill>
                <a:latin typeface="Ostrich Sans Heavy"/>
              </a:rPr>
              <a:t>Sustainable Planning and Resilience: </a:t>
            </a:r>
          </a:p>
          <a:p>
            <a:pPr>
              <a:lnSpc>
                <a:spcPts val="5800"/>
              </a:lnSpc>
            </a:pPr>
            <a:r>
              <a:rPr lang="en-US" sz="3600" b="1" dirty="0">
                <a:solidFill>
                  <a:srgbClr val="FAE004"/>
                </a:solidFill>
                <a:latin typeface="Ostrich Sans Heavy"/>
              </a:rPr>
              <a:t>Knowledge Learning Environment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77215F-5D6A-49A9-83AF-F83EDD49A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623" y="3762541"/>
            <a:ext cx="5136481" cy="288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1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192345-BA55-1A35-7920-92C30BB6A2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1067" y="645886"/>
            <a:ext cx="6856649" cy="932748"/>
          </a:xfrm>
        </p:spPr>
        <p:txBody>
          <a:bodyPr vert="horz" lIns="91440" tIns="0" rIns="91440" bIns="0" rtlCol="0" anchor="t">
            <a:noAutofit/>
          </a:bodyPr>
          <a:lstStyle/>
          <a:p>
            <a:r>
              <a:rPr lang="it-IT" sz="4400" dirty="0">
                <a:latin typeface="Ostrich Sans Heavy"/>
              </a:rPr>
              <a:t>LET’S HELP CITIES ACHIEVE CLIMATE NEUTRALITY</a:t>
            </a:r>
            <a:endParaRPr lang="ro-RO" sz="4400" dirty="0"/>
          </a:p>
          <a:p>
            <a:endParaRPr lang="ro-RO" sz="4400" dirty="0"/>
          </a:p>
        </p:txBody>
      </p:sp>
      <p:sp>
        <p:nvSpPr>
          <p:cNvPr id="62" name="ZoneTexte 11">
            <a:extLst>
              <a:ext uri="{FF2B5EF4-FFF2-40B4-BE49-F238E27FC236}">
                <a16:creationId xmlns:a16="http://schemas.microsoft.com/office/drawing/2014/main" id="{5AD8A808-3BF9-AD74-E569-8BE94FA19169}"/>
              </a:ext>
            </a:extLst>
          </p:cNvPr>
          <p:cNvSpPr txBox="1"/>
          <p:nvPr/>
        </p:nvSpPr>
        <p:spPr>
          <a:xfrm>
            <a:off x="1476286" y="2519689"/>
            <a:ext cx="7334010" cy="258532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defTabSz="1828800">
              <a:spcBef>
                <a:spcPts val="0"/>
              </a:spcBef>
              <a:buNone/>
            </a:pPr>
            <a:r>
              <a:rPr lang="fr-FR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Online training </a:t>
            </a:r>
            <a:r>
              <a:rPr lang="fr-FR" spc="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including</a:t>
            </a:r>
            <a:r>
              <a:rPr lang="fr-FR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scenario-</a:t>
            </a:r>
            <a:r>
              <a:rPr lang="fr-FR" spc="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modelling</a:t>
            </a:r>
            <a:r>
              <a:rPr lang="fr-FR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pc="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tool</a:t>
            </a:r>
            <a:endParaRPr lang="fr-FR" spc="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indent="0" defTabSz="1828800">
              <a:spcBef>
                <a:spcPts val="0"/>
              </a:spcBef>
              <a:buNone/>
            </a:pPr>
            <a:endParaRPr lang="fr-FR" spc="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828800"/>
            <a:r>
              <a:rPr lang="fr-FR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Learning Communities /peer-to-peer </a:t>
            </a:r>
            <a:r>
              <a:rPr lang="fr-FR" spc="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learning</a:t>
            </a:r>
            <a:endParaRPr lang="fr-FR" spc="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828800"/>
            <a:endParaRPr lang="fr-FR" spc="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828800"/>
            <a:r>
              <a:rPr lang="fr-FR" spc="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Study</a:t>
            </a:r>
            <a:r>
              <a:rPr lang="fr-FR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pc="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visits</a:t>
            </a:r>
            <a:r>
              <a:rPr lang="fr-FR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</a:t>
            </a:r>
            <a:r>
              <a:rPr lang="fr-FR" spc="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summer</a:t>
            </a:r>
            <a:r>
              <a:rPr lang="fr-FR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pc="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schools</a:t>
            </a:r>
            <a:r>
              <a:rPr lang="fr-FR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 5 lead countries</a:t>
            </a:r>
          </a:p>
          <a:p>
            <a:pPr defTabSz="1828800"/>
            <a:endParaRPr lang="fr-FR" spc="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828800"/>
            <a:r>
              <a:rPr lang="fr-FR" spc="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Practical</a:t>
            </a:r>
            <a:r>
              <a:rPr lang="fr-FR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pc="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assignments</a:t>
            </a:r>
            <a:endParaRPr lang="fr-FR" spc="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828800"/>
            <a:endParaRPr lang="fr-FR" spc="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defTabSz="1828800"/>
            <a:r>
              <a:rPr lang="fr-FR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Mentoring </a:t>
            </a:r>
            <a:r>
              <a:rPr lang="fr-FR" spc="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with</a:t>
            </a:r>
            <a:r>
              <a:rPr lang="fr-FR" spc="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local experts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3342A7E0-6FD3-4A02-8B74-ECADBAFE05F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81" y="3555646"/>
            <a:ext cx="566928" cy="566928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C91B24F8-666E-D77D-DA65-58700645DD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470" y="4425864"/>
            <a:ext cx="632604" cy="570039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2F9EFCDD-CC48-2BFA-458A-18DDA6DDA39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199" y="2519689"/>
            <a:ext cx="630936" cy="49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9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47195582-467A-4E4A-940E-79305903F46E}"/>
              </a:ext>
            </a:extLst>
          </p:cNvPr>
          <p:cNvSpPr txBox="1"/>
          <p:nvPr/>
        </p:nvSpPr>
        <p:spPr>
          <a:xfrm>
            <a:off x="7009775" y="678045"/>
            <a:ext cx="4805708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2400" b="1" i="0" dirty="0">
                <a:effectLst/>
                <a:latin typeface="Aptos Display"/>
              </a:rPr>
              <a:t>Local Transition Learning Centre</a:t>
            </a:r>
          </a:p>
          <a:p>
            <a:pPr algn="l" rtl="0" fontAlgn="base"/>
            <a:endParaRPr lang="en-GB" dirty="0">
              <a:latin typeface="Aptos Display"/>
            </a:endParaRPr>
          </a:p>
          <a:p>
            <a:pPr algn="l" rtl="0" fontAlgn="base"/>
            <a:r>
              <a:rPr lang="en-GB" sz="2000" i="0" dirty="0">
                <a:effectLst/>
                <a:latin typeface="Aptos Display"/>
              </a:rPr>
              <a:t>Modules: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2000" i="0" dirty="0">
                <a:effectLst/>
                <a:latin typeface="Aptos Display"/>
              </a:rPr>
              <a:t>Integrated energy and climate transition planning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000" i="0" dirty="0">
                <a:effectLst/>
                <a:latin typeface="Aptos Display"/>
              </a:rPr>
              <a:t>Data for a clean energy transition </a:t>
            </a:r>
            <a:endParaRPr lang="en-GB" sz="2000" i="0" dirty="0">
              <a:effectLst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2000" i="0" dirty="0">
                <a:effectLst/>
                <a:latin typeface="Aptos Display"/>
              </a:rPr>
              <a:t>Transition Management: a process for co-creating transformative change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sz="2000" dirty="0">
              <a:latin typeface="Aptos Display"/>
            </a:endParaRPr>
          </a:p>
          <a:p>
            <a:pPr fontAlgn="base"/>
            <a:r>
              <a:rPr lang="en-GB" b="0" i="0" dirty="0">
                <a:effectLst/>
                <a:hlinkClick r:id="rId2"/>
              </a:rPr>
              <a:t>https://localtransitionslearning.eu/mod/page/view.php?id=1264</a:t>
            </a:r>
            <a:r>
              <a:rPr lang="en-GB" b="0" i="0" dirty="0">
                <a:effectLst/>
              </a:rPr>
              <a:t> </a:t>
            </a:r>
          </a:p>
          <a:p>
            <a:pPr algn="l" rtl="0" fontAlgn="base"/>
            <a:r>
              <a:rPr lang="en-GB" sz="1800" b="0" i="0" dirty="0">
                <a:effectLst/>
                <a:latin typeface="Aptos Display"/>
              </a:rPr>
              <a:t> </a:t>
            </a:r>
            <a:endParaRPr lang="en-GB" b="0" i="0" dirty="0">
              <a:effectLst/>
            </a:endParaRPr>
          </a:p>
        </p:txBody>
      </p:sp>
      <p:pic>
        <p:nvPicPr>
          <p:cNvPr id="1026" name="Picture 2" descr="A collage of a green city&#10;&#10;AI-generated content may be incorrect.">
            <a:extLst>
              <a:ext uri="{FF2B5EF4-FFF2-40B4-BE49-F238E27FC236}">
                <a16:creationId xmlns:a16="http://schemas.microsoft.com/office/drawing/2014/main" id="{9F5A604D-2B2F-4DA7-BAD8-D388385C9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881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person looking at a model of a windmill&#10;&#10;Description automatically generated">
            <a:extLst>
              <a:ext uri="{FF2B5EF4-FFF2-40B4-BE49-F238E27FC236}">
                <a16:creationId xmlns:a16="http://schemas.microsoft.com/office/drawing/2014/main" id="{E74BF1C7-088C-BB66-4171-13FB807E915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84C0D05-BF83-8B4C-D7E3-99FED69B8E68}"/>
              </a:ext>
            </a:extLst>
          </p:cNvPr>
          <p:cNvSpPr/>
          <p:nvPr/>
        </p:nvSpPr>
        <p:spPr>
          <a:xfrm flipH="1" flipV="1">
            <a:off x="5140258" y="662144"/>
            <a:ext cx="6426456" cy="4433454"/>
          </a:xfrm>
          <a:prstGeom prst="round1Rect">
            <a:avLst/>
          </a:prstGeom>
          <a:solidFill>
            <a:srgbClr val="FAE0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20E401F-D2A2-F59F-E2F6-64B33828E119}"/>
              </a:ext>
            </a:extLst>
          </p:cNvPr>
          <p:cNvSpPr/>
          <p:nvPr/>
        </p:nvSpPr>
        <p:spPr>
          <a:xfrm>
            <a:off x="5915891" y="548450"/>
            <a:ext cx="360218" cy="537938"/>
          </a:xfrm>
          <a:prstGeom prst="roundRect">
            <a:avLst>
              <a:gd name="adj" fmla="val 42927"/>
            </a:avLst>
          </a:prstGeom>
          <a:solidFill>
            <a:srgbClr val="E70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EF2FB31-24B6-65D5-C966-EEEC2B13B5F8}"/>
              </a:ext>
            </a:extLst>
          </p:cNvPr>
          <p:cNvSpPr/>
          <p:nvPr/>
        </p:nvSpPr>
        <p:spPr>
          <a:xfrm>
            <a:off x="6483450" y="548450"/>
            <a:ext cx="360218" cy="537938"/>
          </a:xfrm>
          <a:prstGeom prst="roundRect">
            <a:avLst>
              <a:gd name="adj" fmla="val 42927"/>
            </a:avLst>
          </a:prstGeom>
          <a:solidFill>
            <a:srgbClr val="E702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3FB7AAE-1E06-2370-575F-98DC296D658C}"/>
              </a:ext>
            </a:extLst>
          </p:cNvPr>
          <p:cNvSpPr txBox="1">
            <a:spLocks/>
          </p:cNvSpPr>
          <p:nvPr/>
        </p:nvSpPr>
        <p:spPr>
          <a:xfrm>
            <a:off x="5140258" y="1694329"/>
            <a:ext cx="5959543" cy="160767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it-IT" sz="2800" dirty="0">
                <a:solidFill>
                  <a:schemeClr val="tx1"/>
                </a:solidFill>
              </a:rPr>
              <a:t>Citizens Assembly Guide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it-IT" dirty="0">
                <a:solidFill>
                  <a:schemeClr val="tx1"/>
                </a:solidFill>
              </a:rPr>
              <a:t>https://energy-cities.eu/publication/local-citizens-assemblies-on-climate-and-energy/</a:t>
            </a:r>
            <a:endParaRPr lang="ro-RO" sz="1600" dirty="0">
              <a:solidFill>
                <a:schemeClr val="tx1"/>
              </a:solidFill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8B86F14-6BB1-77A7-189B-7C432808D1EC}"/>
              </a:ext>
            </a:extLst>
          </p:cNvPr>
          <p:cNvSpPr txBox="1">
            <a:spLocks/>
          </p:cNvSpPr>
          <p:nvPr/>
        </p:nvSpPr>
        <p:spPr>
          <a:xfrm>
            <a:off x="5915890" y="4069229"/>
            <a:ext cx="5183909" cy="53793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o-RO" dirty="0">
                <a:solidFill>
                  <a:schemeClr val="tx1"/>
                </a:solidFill>
              </a:rPr>
              <a:t>www.energy-cities.eu/sparkle</a:t>
            </a:r>
          </a:p>
        </p:txBody>
      </p:sp>
    </p:spTree>
    <p:extLst>
      <p:ext uri="{BB962C8B-B14F-4D97-AF65-F5344CB8AC3E}">
        <p14:creationId xmlns:p14="http://schemas.microsoft.com/office/powerpoint/2010/main" val="3776084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191EE1C5-EC92-4CD9-8330-D1A26C509B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8830" y="1758551"/>
            <a:ext cx="5928860" cy="224361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52CC7BF3-E970-4B50-8F71-CA1D8C66D46E}"/>
              </a:ext>
            </a:extLst>
          </p:cNvPr>
          <p:cNvSpPr txBox="1">
            <a:spLocks/>
          </p:cNvSpPr>
          <p:nvPr/>
        </p:nvSpPr>
        <p:spPr>
          <a:xfrm>
            <a:off x="812800" y="812800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dirty="0">
                <a:solidFill>
                  <a:srgbClr val="1F7466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FIVE DESIGN CHOICES EVERY ASSEMBLY MAKES</a:t>
            </a:r>
            <a:endParaRPr lang="en-US" sz="4000" dirty="0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58FF2EB7-61A8-472D-ACC3-011A680CF4C0}"/>
              </a:ext>
            </a:extLst>
          </p:cNvPr>
          <p:cNvSpPr/>
          <p:nvPr/>
        </p:nvSpPr>
        <p:spPr>
          <a:xfrm>
            <a:off x="812800" y="1701800"/>
            <a:ext cx="10566400" cy="726440"/>
          </a:xfrm>
          <a:prstGeom prst="roundRect">
            <a:avLst>
              <a:gd name="adj" fmla="val 10490"/>
            </a:avLst>
          </a:prstGeom>
          <a:solidFill>
            <a:srgbClr val="FFFFFF"/>
          </a:solidFill>
          <a:ln/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EC22CD86-69D3-4F36-8EB1-ED79046C4F51}"/>
              </a:ext>
            </a:extLst>
          </p:cNvPr>
          <p:cNvSpPr/>
          <p:nvPr/>
        </p:nvSpPr>
        <p:spPr>
          <a:xfrm>
            <a:off x="1016000" y="1816100"/>
            <a:ext cx="406400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C2185B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DEC36813-18FF-4529-933C-E54B642E9DFE}"/>
              </a:ext>
            </a:extLst>
          </p:cNvPr>
          <p:cNvSpPr/>
          <p:nvPr/>
        </p:nvSpPr>
        <p:spPr>
          <a:xfrm>
            <a:off x="1574800" y="1869440"/>
            <a:ext cx="222377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F2A33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INITIATE</a:t>
            </a:r>
            <a:endParaRPr lang="en-US" sz="22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569044C2-61D9-425C-88D4-65A9E85716DF}"/>
              </a:ext>
            </a:extLst>
          </p:cNvPr>
          <p:cNvSpPr/>
          <p:nvPr/>
        </p:nvSpPr>
        <p:spPr>
          <a:xfrm>
            <a:off x="3937000" y="1816100"/>
            <a:ext cx="7456170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Usually the city or region. In Stuttgart, a citizen petition with 2,500 signatures led the council to set one up.</a:t>
            </a:r>
            <a:endParaRPr lang="en-US" sz="1400" dirty="0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8D1C9FE2-8D0A-41C3-BEBC-6DB89A6EF182}"/>
              </a:ext>
            </a:extLst>
          </p:cNvPr>
          <p:cNvSpPr/>
          <p:nvPr/>
        </p:nvSpPr>
        <p:spPr>
          <a:xfrm>
            <a:off x="812800" y="2504440"/>
            <a:ext cx="10566400" cy="726440"/>
          </a:xfrm>
          <a:prstGeom prst="roundRect">
            <a:avLst>
              <a:gd name="adj" fmla="val 10490"/>
            </a:avLst>
          </a:prstGeom>
          <a:solidFill>
            <a:srgbClr val="FFFFFF"/>
          </a:solidFill>
          <a:ln/>
        </p:spPr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8BE94554-BEC2-4972-B6F5-36BA8892CE7A}"/>
              </a:ext>
            </a:extLst>
          </p:cNvPr>
          <p:cNvSpPr/>
          <p:nvPr/>
        </p:nvSpPr>
        <p:spPr>
          <a:xfrm>
            <a:off x="1016000" y="2618740"/>
            <a:ext cx="406400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C2185B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203AA189-6191-4C9A-9D73-E42EDEBDE660}"/>
              </a:ext>
            </a:extLst>
          </p:cNvPr>
          <p:cNvSpPr/>
          <p:nvPr/>
        </p:nvSpPr>
        <p:spPr>
          <a:xfrm>
            <a:off x="1574800" y="2672080"/>
            <a:ext cx="222377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F2A33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SELECT</a:t>
            </a:r>
            <a:endParaRPr lang="en-US" sz="220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F04BC79C-9838-45CD-9C88-D75D9A2DE4E8}"/>
              </a:ext>
            </a:extLst>
          </p:cNvPr>
          <p:cNvSpPr/>
          <p:nvPr/>
        </p:nvSpPr>
        <p:spPr>
          <a:xfrm>
            <a:off x="3937000" y="2618740"/>
            <a:ext cx="7456170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Random selection with criteria for age, gender, area and education. Volunteer pools attract people who are already engaged.</a:t>
            </a:r>
            <a:endParaRPr lang="en-US" sz="140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38A00141-879C-458A-9C5E-5ED0719A007C}"/>
              </a:ext>
            </a:extLst>
          </p:cNvPr>
          <p:cNvSpPr/>
          <p:nvPr/>
        </p:nvSpPr>
        <p:spPr>
          <a:xfrm>
            <a:off x="812800" y="3307080"/>
            <a:ext cx="10566400" cy="726440"/>
          </a:xfrm>
          <a:prstGeom prst="roundRect">
            <a:avLst>
              <a:gd name="adj" fmla="val 10490"/>
            </a:avLst>
          </a:prstGeom>
          <a:solidFill>
            <a:srgbClr val="FFFFFF"/>
          </a:solidFill>
          <a:ln/>
        </p:spPr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7D02CF07-F1E5-499C-AD3B-694D2C1BBC61}"/>
              </a:ext>
            </a:extLst>
          </p:cNvPr>
          <p:cNvSpPr/>
          <p:nvPr/>
        </p:nvSpPr>
        <p:spPr>
          <a:xfrm>
            <a:off x="1016000" y="3421380"/>
            <a:ext cx="406400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C2185B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3</a:t>
            </a:r>
            <a:endParaRPr lang="en-US" sz="2800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D218DECA-339C-4643-8B04-B8360E387D5A}"/>
              </a:ext>
            </a:extLst>
          </p:cNvPr>
          <p:cNvSpPr/>
          <p:nvPr/>
        </p:nvSpPr>
        <p:spPr>
          <a:xfrm>
            <a:off x="1574800" y="3474720"/>
            <a:ext cx="222377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F2A33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REMOVE BARRIERS</a:t>
            </a:r>
            <a:endParaRPr lang="en-US" sz="220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C2157017-F1D7-41F2-8028-BF023501EE68}"/>
              </a:ext>
            </a:extLst>
          </p:cNvPr>
          <p:cNvSpPr/>
          <p:nvPr/>
        </p:nvSpPr>
        <p:spPr>
          <a:xfrm>
            <a:off x="3937000" y="3421380"/>
            <a:ext cx="7456170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Cover the cost of taking part: Brussels pays €75 a day and offers childcare; Grenoble also covered travel.</a:t>
            </a:r>
            <a:endParaRPr lang="en-US" sz="1400" dirty="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72D06263-2663-4CFA-A874-455F34FC3BAC}"/>
              </a:ext>
            </a:extLst>
          </p:cNvPr>
          <p:cNvSpPr/>
          <p:nvPr/>
        </p:nvSpPr>
        <p:spPr>
          <a:xfrm>
            <a:off x="812800" y="4109720"/>
            <a:ext cx="10566400" cy="726440"/>
          </a:xfrm>
          <a:prstGeom prst="roundRect">
            <a:avLst>
              <a:gd name="adj" fmla="val 10490"/>
            </a:avLst>
          </a:prstGeom>
          <a:solidFill>
            <a:srgbClr val="FFFFFF"/>
          </a:solidFill>
          <a:ln/>
        </p:spPr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B7B1DBAF-2CC6-41CE-BDC2-BD8F4376809C}"/>
              </a:ext>
            </a:extLst>
          </p:cNvPr>
          <p:cNvSpPr/>
          <p:nvPr/>
        </p:nvSpPr>
        <p:spPr>
          <a:xfrm>
            <a:off x="1016000" y="4224020"/>
            <a:ext cx="406400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C2185B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4</a:t>
            </a:r>
            <a:endParaRPr lang="en-US" sz="28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0418E3C2-47EE-4F3C-AA7C-E628B4F3A037}"/>
              </a:ext>
            </a:extLst>
          </p:cNvPr>
          <p:cNvSpPr/>
          <p:nvPr/>
        </p:nvSpPr>
        <p:spPr>
          <a:xfrm>
            <a:off x="1574800" y="4277360"/>
            <a:ext cx="222377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F2A33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DECIDE</a:t>
            </a:r>
            <a:endParaRPr lang="en-US" sz="2200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CECDBE2A-33D7-44A8-808C-C9FBFD4C22D3}"/>
              </a:ext>
            </a:extLst>
          </p:cNvPr>
          <p:cNvSpPr/>
          <p:nvPr/>
        </p:nvSpPr>
        <p:spPr>
          <a:xfrm>
            <a:off x="3937000" y="4224020"/>
            <a:ext cx="7456170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Consensus where possible, otherwise a two-thirds majority. Keep political parties out of the room, as Stuttgart did.</a:t>
            </a:r>
            <a:endParaRPr lang="en-US" sz="1400" dirty="0"/>
          </a:p>
        </p:txBody>
      </p:sp>
      <p:sp>
        <p:nvSpPr>
          <p:cNvPr id="21" name="Shape 17">
            <a:extLst>
              <a:ext uri="{FF2B5EF4-FFF2-40B4-BE49-F238E27FC236}">
                <a16:creationId xmlns:a16="http://schemas.microsoft.com/office/drawing/2014/main" id="{FE8952CD-49E8-4641-94D1-DC8643B12C80}"/>
              </a:ext>
            </a:extLst>
          </p:cNvPr>
          <p:cNvSpPr/>
          <p:nvPr/>
        </p:nvSpPr>
        <p:spPr>
          <a:xfrm>
            <a:off x="812800" y="4912360"/>
            <a:ext cx="10566400" cy="726440"/>
          </a:xfrm>
          <a:prstGeom prst="roundRect">
            <a:avLst>
              <a:gd name="adj" fmla="val 10490"/>
            </a:avLst>
          </a:prstGeom>
          <a:solidFill>
            <a:srgbClr val="1F7466"/>
          </a:solidFill>
          <a:ln/>
        </p:spPr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7FC3D35A-FD1E-4EA6-8DE8-5249B50CB9EF}"/>
              </a:ext>
            </a:extLst>
          </p:cNvPr>
          <p:cNvSpPr/>
          <p:nvPr/>
        </p:nvSpPr>
        <p:spPr>
          <a:xfrm>
            <a:off x="1016000" y="5026660"/>
            <a:ext cx="406400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F5F1E6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5</a:t>
            </a:r>
            <a:endParaRPr lang="en-US" sz="2800" dirty="0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B1D5BB36-54D4-4021-9160-9CEE1939F833}"/>
              </a:ext>
            </a:extLst>
          </p:cNvPr>
          <p:cNvSpPr/>
          <p:nvPr/>
        </p:nvSpPr>
        <p:spPr>
          <a:xfrm>
            <a:off x="1574800" y="5080000"/>
            <a:ext cx="2223770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5F1E6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FOLLOW THROUGH</a:t>
            </a:r>
            <a:endParaRPr lang="en-US" sz="2200" dirty="0"/>
          </a:p>
        </p:txBody>
      </p:sp>
      <p:sp>
        <p:nvSpPr>
          <p:cNvPr id="24" name="Text 20">
            <a:extLst>
              <a:ext uri="{FF2B5EF4-FFF2-40B4-BE49-F238E27FC236}">
                <a16:creationId xmlns:a16="http://schemas.microsoft.com/office/drawing/2014/main" id="{C56D279E-90CA-454B-BB99-2F98288DC7A2}"/>
              </a:ext>
            </a:extLst>
          </p:cNvPr>
          <p:cNvSpPr/>
          <p:nvPr/>
        </p:nvSpPr>
        <p:spPr>
          <a:xfrm>
            <a:off x="3937000" y="5026660"/>
            <a:ext cx="7456170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5F1E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step that decides success: a reasoned response to every proposal and a monitoring committee drawn from the assembly.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98647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>
            <a:extLst>
              <a:ext uri="{FF2B5EF4-FFF2-40B4-BE49-F238E27FC236}">
                <a16:creationId xmlns:a16="http://schemas.microsoft.com/office/drawing/2014/main" id="{BC69E90A-CCFB-486F-A222-91BAC6F6C65D}"/>
              </a:ext>
            </a:extLst>
          </p:cNvPr>
          <p:cNvSpPr txBox="1">
            <a:spLocks/>
          </p:cNvSpPr>
          <p:nvPr/>
        </p:nvSpPr>
        <p:spPr>
          <a:xfrm>
            <a:off x="771525" y="841557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dirty="0">
                <a:solidFill>
                  <a:srgbClr val="FFFF00"/>
                </a:solidFill>
                <a:latin typeface="Ostrich Sans Heavy" panose="02000908000000020004" pitchFamily="50" charset="0"/>
                <a:ea typeface="Barlow Condensed" pitchFamily="34" charset="-122"/>
                <a:cs typeface="Barlow Condensed" pitchFamily="34" charset="-120"/>
              </a:rPr>
              <a:t>THREE IDEAS WORTH BORROWING</a:t>
            </a:r>
            <a:endParaRPr lang="en-US" sz="4000" dirty="0">
              <a:solidFill>
                <a:srgbClr val="FFFF00"/>
              </a:solidFill>
              <a:latin typeface="Ostrich Sans Heavy" panose="02000908000000020004" pitchFamily="50" charset="0"/>
            </a:endParaRPr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8E659EAB-7F8E-4F53-AB4B-5A2D91C00648}"/>
              </a:ext>
            </a:extLst>
          </p:cNvPr>
          <p:cNvSpPr/>
          <p:nvPr/>
        </p:nvSpPr>
        <p:spPr>
          <a:xfrm>
            <a:off x="812800" y="1701800"/>
            <a:ext cx="3386667" cy="2473960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/>
        </p:spPr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6A26A2AF-C260-43EA-8BE0-AAACC33DBA9D}"/>
              </a:ext>
            </a:extLst>
          </p:cNvPr>
          <p:cNvSpPr/>
          <p:nvPr/>
        </p:nvSpPr>
        <p:spPr>
          <a:xfrm>
            <a:off x="1066800" y="1930400"/>
            <a:ext cx="296502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C218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ACCOUNTABILITY</a:t>
            </a:r>
            <a:endParaRPr lang="en-US" sz="1200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923C50D6-AF3B-4E0F-A87A-5F35CA114347}"/>
              </a:ext>
            </a:extLst>
          </p:cNvPr>
          <p:cNvSpPr/>
          <p:nvPr/>
        </p:nvSpPr>
        <p:spPr>
          <a:xfrm>
            <a:off x="1066800" y="2245361"/>
            <a:ext cx="296502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1F2A33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GIPUZKOA</a:t>
            </a:r>
            <a:endParaRPr lang="en-US" sz="28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75CBA914-45AF-48D2-8D9D-B3673455EEA3}"/>
              </a:ext>
            </a:extLst>
          </p:cNvPr>
          <p:cNvSpPr/>
          <p:nvPr/>
        </p:nvSpPr>
        <p:spPr>
          <a:xfrm>
            <a:off x="1066800" y="2702561"/>
            <a:ext cx="2965027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32 citizens, 9 recommendations. The province accepted all of them with timelines and budgets, and reports on progress every year.</a:t>
            </a:r>
            <a:endParaRPr lang="en-US" sz="1400" dirty="0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AF448D44-CE57-4A93-996B-423E1BA58A14}"/>
              </a:ext>
            </a:extLst>
          </p:cNvPr>
          <p:cNvSpPr/>
          <p:nvPr/>
        </p:nvSpPr>
        <p:spPr>
          <a:xfrm>
            <a:off x="4402667" y="1701800"/>
            <a:ext cx="3386667" cy="2473960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/>
        </p:spPr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B7895D02-DFAD-4738-9BC7-3C5D6C1E0271}"/>
              </a:ext>
            </a:extLst>
          </p:cNvPr>
          <p:cNvSpPr/>
          <p:nvPr/>
        </p:nvSpPr>
        <p:spPr>
          <a:xfrm>
            <a:off x="4656667" y="1930400"/>
            <a:ext cx="296502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C218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WHO COUNTS AS LOCAL</a:t>
            </a:r>
            <a:endParaRPr lang="en-US" sz="12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D140FAE-2A1D-405C-8809-25A24F6519B4}"/>
              </a:ext>
            </a:extLst>
          </p:cNvPr>
          <p:cNvSpPr/>
          <p:nvPr/>
        </p:nvSpPr>
        <p:spPr>
          <a:xfrm>
            <a:off x="4656667" y="2245361"/>
            <a:ext cx="296502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1F2A33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BOLOGNA</a:t>
            </a:r>
            <a:endParaRPr lang="en-US" sz="280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BC59D86C-4E5C-4282-AECF-B0649E0F7257}"/>
              </a:ext>
            </a:extLst>
          </p:cNvPr>
          <p:cNvSpPr/>
          <p:nvPr/>
        </p:nvSpPr>
        <p:spPr>
          <a:xfrm>
            <a:off x="4656667" y="2702561"/>
            <a:ext cx="2965027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80 residents plus 20 "city users": students and commuters. The council explained its decision on every proposal. Budget: about €180,000.</a:t>
            </a:r>
            <a:endParaRPr lang="en-US" sz="140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9F844CD6-A49A-40BE-BDBD-9FF277D34E0C}"/>
              </a:ext>
            </a:extLst>
          </p:cNvPr>
          <p:cNvSpPr/>
          <p:nvPr/>
        </p:nvSpPr>
        <p:spPr>
          <a:xfrm>
            <a:off x="7992533" y="1701800"/>
            <a:ext cx="3386667" cy="2473960"/>
          </a:xfrm>
          <a:prstGeom prst="roundRect">
            <a:avLst>
              <a:gd name="adj" fmla="val 3080"/>
            </a:avLst>
          </a:prstGeom>
          <a:solidFill>
            <a:srgbClr val="FFFFFF"/>
          </a:solidFill>
          <a:ln/>
        </p:spPr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A7359881-EFE9-4F60-A41C-BD9A4E066ED9}"/>
              </a:ext>
            </a:extLst>
          </p:cNvPr>
          <p:cNvSpPr/>
          <p:nvPr/>
        </p:nvSpPr>
        <p:spPr>
          <a:xfrm>
            <a:off x="8246533" y="1930400"/>
            <a:ext cx="296502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C2185B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NEW AUDIENCE</a:t>
            </a:r>
            <a:endParaRPr lang="en-US" sz="1200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5BBCAC9D-FF51-4A95-82DE-3539296F0D91}"/>
              </a:ext>
            </a:extLst>
          </p:cNvPr>
          <p:cNvSpPr/>
          <p:nvPr/>
        </p:nvSpPr>
        <p:spPr>
          <a:xfrm>
            <a:off x="8246533" y="2245361"/>
            <a:ext cx="296502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1F2A33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LYON</a:t>
            </a:r>
            <a:endParaRPr lang="en-US" sz="2800" dirty="0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4B740F3F-89AA-40B4-B51F-CF8BA59E6E04}"/>
              </a:ext>
            </a:extLst>
          </p:cNvPr>
          <p:cNvSpPr/>
          <p:nvPr/>
        </p:nvSpPr>
        <p:spPr>
          <a:xfrm>
            <a:off x="8246533" y="2702561"/>
            <a:ext cx="2965027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1F2A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74 randomly selected civil servants used the same method to rethink how the city administration itself works.</a:t>
            </a:r>
            <a:endParaRPr lang="en-US" sz="1400" dirty="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9C1E9AE2-8F5B-4F2C-B232-793F9FAACA0C}"/>
              </a:ext>
            </a:extLst>
          </p:cNvPr>
          <p:cNvSpPr/>
          <p:nvPr/>
        </p:nvSpPr>
        <p:spPr>
          <a:xfrm>
            <a:off x="812800" y="4826000"/>
            <a:ext cx="10566400" cy="914400"/>
          </a:xfrm>
          <a:prstGeom prst="roundRect">
            <a:avLst>
              <a:gd name="adj" fmla="val 8333"/>
            </a:avLst>
          </a:prstGeom>
          <a:solidFill>
            <a:srgbClr val="1F7466"/>
          </a:solidFill>
          <a:ln/>
        </p:spPr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E97AC1BE-ABEB-4FF8-9056-1356865E9353}"/>
              </a:ext>
            </a:extLst>
          </p:cNvPr>
          <p:cNvSpPr/>
          <p:nvPr/>
        </p:nvSpPr>
        <p:spPr>
          <a:xfrm>
            <a:off x="1066800" y="5003800"/>
            <a:ext cx="196215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F5F1E6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ENERGY COMMUNITY LINK</a:t>
            </a:r>
            <a:endParaRPr lang="en-US" sz="20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2DBB0428-0848-40DD-96EC-1DB5D5CDBDB0}"/>
              </a:ext>
            </a:extLst>
          </p:cNvPr>
          <p:cNvSpPr/>
          <p:nvPr/>
        </p:nvSpPr>
        <p:spPr>
          <a:xfrm>
            <a:off x="3175000" y="5034280"/>
            <a:ext cx="8188706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5F1E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Brussels' housing assembly asked that publicly funded buildings with suitable roofs install solar and join energy community pilots.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57424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81817253-0D50-4015-995D-CF6FA9DFCFCA}"/>
              </a:ext>
            </a:extLst>
          </p:cNvPr>
          <p:cNvSpPr txBox="1">
            <a:spLocks/>
          </p:cNvSpPr>
          <p:nvPr/>
        </p:nvSpPr>
        <p:spPr>
          <a:xfrm>
            <a:off x="812800" y="864324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US" sz="4000" dirty="0">
                <a:latin typeface="Ostrich Sans Heavy" panose="02000908000000020004" pitchFamily="50" charset="0"/>
                <a:ea typeface="Barlow Condensed" pitchFamily="34" charset="-122"/>
                <a:cs typeface="Barlow Condensed" pitchFamily="34" charset="-120"/>
              </a:rPr>
              <a:t>YOUR TURN</a:t>
            </a:r>
            <a:endParaRPr lang="en-US" sz="4000" dirty="0">
              <a:latin typeface="Ostrich Sans Heavy" panose="02000908000000020004" pitchFamily="50" charset="0"/>
            </a:endParaRPr>
          </a:p>
        </p:txBody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C0C8D497-72CB-46BD-B84A-14446B804429}"/>
              </a:ext>
            </a:extLst>
          </p:cNvPr>
          <p:cNvSpPr/>
          <p:nvPr/>
        </p:nvSpPr>
        <p:spPr>
          <a:xfrm>
            <a:off x="812800" y="1701800"/>
            <a:ext cx="5913120" cy="1023620"/>
          </a:xfrm>
          <a:prstGeom prst="roundRect">
            <a:avLst>
              <a:gd name="adj" fmla="val 7444"/>
            </a:avLst>
          </a:prstGeom>
          <a:solidFill>
            <a:srgbClr val="F5F1E6"/>
          </a:solidFill>
          <a:ln/>
        </p:spPr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A51C0F5-9589-46DD-94A7-1382CE841E97}"/>
              </a:ext>
            </a:extLst>
          </p:cNvPr>
          <p:cNvSpPr/>
          <p:nvPr/>
        </p:nvSpPr>
        <p:spPr>
          <a:xfrm>
            <a:off x="1066800" y="1905000"/>
            <a:ext cx="355600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C2185B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9C04A340-F77B-4B60-9012-8309B9924B31}"/>
              </a:ext>
            </a:extLst>
          </p:cNvPr>
          <p:cNvSpPr/>
          <p:nvPr/>
        </p:nvSpPr>
        <p:spPr>
          <a:xfrm>
            <a:off x="1549400" y="1905000"/>
            <a:ext cx="5070196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800" dirty="0">
                <a:solidFill>
                  <a:srgbClr val="1F2A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question would an assembly in your city be asked to answer?</a:t>
            </a:r>
            <a:endParaRPr lang="en-US" sz="1800" dirty="0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F8EEABD1-B755-4238-927E-51A16B7A5FD8}"/>
              </a:ext>
            </a:extLst>
          </p:cNvPr>
          <p:cNvSpPr/>
          <p:nvPr/>
        </p:nvSpPr>
        <p:spPr>
          <a:xfrm>
            <a:off x="812800" y="2877820"/>
            <a:ext cx="5913120" cy="1023620"/>
          </a:xfrm>
          <a:prstGeom prst="roundRect">
            <a:avLst>
              <a:gd name="adj" fmla="val 7444"/>
            </a:avLst>
          </a:prstGeom>
          <a:solidFill>
            <a:srgbClr val="F5F1E6"/>
          </a:solidFill>
          <a:ln/>
        </p:spPr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5294ADDF-1AA8-4485-A58C-42383ADDFCC8}"/>
              </a:ext>
            </a:extLst>
          </p:cNvPr>
          <p:cNvSpPr/>
          <p:nvPr/>
        </p:nvSpPr>
        <p:spPr>
          <a:xfrm>
            <a:off x="1066800" y="3081020"/>
            <a:ext cx="355600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C2185B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2</a:t>
            </a:r>
            <a:endParaRPr lang="en-US" sz="28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23A3ABB6-1432-43CA-A360-E6B8626D90DD}"/>
              </a:ext>
            </a:extLst>
          </p:cNvPr>
          <p:cNvSpPr/>
          <p:nvPr/>
        </p:nvSpPr>
        <p:spPr>
          <a:xfrm>
            <a:off x="1549400" y="3081020"/>
            <a:ext cx="5070196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800" dirty="0">
                <a:solidFill>
                  <a:srgbClr val="1F2A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What would your council commit to in advance, before hearing the answer?</a:t>
            </a:r>
            <a:endParaRPr lang="en-US" sz="180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B87E2E4C-F93B-4800-9DAB-BCA2AEF2FDA5}"/>
              </a:ext>
            </a:extLst>
          </p:cNvPr>
          <p:cNvSpPr/>
          <p:nvPr/>
        </p:nvSpPr>
        <p:spPr>
          <a:xfrm>
            <a:off x="812800" y="4053839"/>
            <a:ext cx="5913120" cy="1023620"/>
          </a:xfrm>
          <a:prstGeom prst="roundRect">
            <a:avLst>
              <a:gd name="adj" fmla="val 7444"/>
            </a:avLst>
          </a:prstGeom>
          <a:solidFill>
            <a:srgbClr val="F5F1E6"/>
          </a:solidFill>
          <a:ln/>
        </p:spPr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E8030982-C1E3-4C25-8BD2-97EB35EFBC75}"/>
              </a:ext>
            </a:extLst>
          </p:cNvPr>
          <p:cNvSpPr/>
          <p:nvPr/>
        </p:nvSpPr>
        <p:spPr>
          <a:xfrm>
            <a:off x="1066800" y="4257039"/>
            <a:ext cx="355600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C2185B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3</a:t>
            </a:r>
            <a:endParaRPr lang="en-US" sz="28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C703D923-0B7E-43C5-B574-BBB842F91C42}"/>
              </a:ext>
            </a:extLst>
          </p:cNvPr>
          <p:cNvSpPr/>
          <p:nvPr/>
        </p:nvSpPr>
        <p:spPr>
          <a:xfrm>
            <a:off x="1549400" y="4257039"/>
            <a:ext cx="5070196" cy="642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800" dirty="0">
                <a:solidFill>
                  <a:srgbClr val="1F2A33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Who would be hardest to bring into the room, and what would help?</a:t>
            </a:r>
            <a:endParaRPr lang="en-US" sz="1800" dirty="0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B299C886-9746-4C9A-A190-85F66E7F0483}"/>
              </a:ext>
            </a:extLst>
          </p:cNvPr>
          <p:cNvSpPr/>
          <p:nvPr/>
        </p:nvSpPr>
        <p:spPr>
          <a:xfrm>
            <a:off x="6929120" y="1701800"/>
            <a:ext cx="4450080" cy="3375660"/>
          </a:xfrm>
          <a:prstGeom prst="roundRect">
            <a:avLst>
              <a:gd name="adj" fmla="val 2257"/>
            </a:avLst>
          </a:prstGeom>
          <a:solidFill>
            <a:srgbClr val="2A8676"/>
          </a:solidFill>
          <a:ln/>
        </p:spPr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2214627F-692A-4D72-89FB-88A16EA5667B}"/>
              </a:ext>
            </a:extLst>
          </p:cNvPr>
          <p:cNvSpPr/>
          <p:nvPr/>
        </p:nvSpPr>
        <p:spPr>
          <a:xfrm>
            <a:off x="7183120" y="1930400"/>
            <a:ext cx="4060342" cy="332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20"/>
              </a:lnSpc>
              <a:buNone/>
            </a:pPr>
            <a:r>
              <a:rPr lang="en-US" sz="2200" b="1" dirty="0">
                <a:solidFill>
                  <a:srgbClr val="F5F1E6"/>
                </a:solidFill>
                <a:latin typeface="Barlow Condensed" pitchFamily="34" charset="0"/>
                <a:ea typeface="Barlow Condensed" pitchFamily="34" charset="-122"/>
                <a:cs typeface="Barlow Condensed" pitchFamily="34" charset="-120"/>
              </a:rPr>
              <a:t>FUNDING ROUTES</a:t>
            </a:r>
            <a:endParaRPr lang="en-US" sz="22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87DA395F-28E9-461E-B86B-A46FE2842E56}"/>
              </a:ext>
            </a:extLst>
          </p:cNvPr>
          <p:cNvSpPr/>
          <p:nvPr/>
        </p:nvSpPr>
        <p:spPr>
          <a:xfrm>
            <a:off x="7183120" y="2339339"/>
            <a:ext cx="4060342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5F1E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Horizon Europe, as for Riga's assembly through CLIMAS</a:t>
            </a:r>
            <a:endParaRPr lang="en-US" sz="140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34EF6C01-77F3-45F1-821B-DB1399B75D45}"/>
              </a:ext>
            </a:extLst>
          </p:cNvPr>
          <p:cNvSpPr/>
          <p:nvPr/>
        </p:nvSpPr>
        <p:spPr>
          <a:xfrm>
            <a:off x="7183120" y="2938780"/>
            <a:ext cx="406034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5F1E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LIFE, which also co-funds Riga</a:t>
            </a:r>
            <a:endParaRPr lang="en-US" sz="1400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F0413857-79E6-450A-9ECD-57D49A3E6939}"/>
              </a:ext>
            </a:extLst>
          </p:cNvPr>
          <p:cNvSpPr/>
          <p:nvPr/>
        </p:nvSpPr>
        <p:spPr>
          <a:xfrm>
            <a:off x="7183120" y="3289300"/>
            <a:ext cx="4060342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5F1E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CERV: citizens' engagement and participation strand</a:t>
            </a:r>
            <a:endParaRPr lang="en-US" sz="140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F6C699F0-E654-40E0-9198-3B483C1EBD4A}"/>
              </a:ext>
            </a:extLst>
          </p:cNvPr>
          <p:cNvSpPr/>
          <p:nvPr/>
        </p:nvSpPr>
        <p:spPr>
          <a:xfrm>
            <a:off x="7183120" y="3888739"/>
            <a:ext cx="406034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5F1E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DG REGIO Technical Support with the OECD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80214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3498a2a-10d7-476a-ad77-3bf235671156">
      <Terms xmlns="http://schemas.microsoft.com/office/infopath/2007/PartnerControls"/>
    </lcf76f155ced4ddcb4097134ff3c332f>
    <TaxCatchAll xmlns="b0d27814-3959-4d28-a698-fa0aaf3bfd9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5DEA0E0FA9E9429A218C62D0089537" ma:contentTypeVersion="15" ma:contentTypeDescription="Create a new document." ma:contentTypeScope="" ma:versionID="f8b74012b7fac1bba168fa45918a6026">
  <xsd:schema xmlns:xsd="http://www.w3.org/2001/XMLSchema" xmlns:xs="http://www.w3.org/2001/XMLSchema" xmlns:p="http://schemas.microsoft.com/office/2006/metadata/properties" xmlns:ns2="a3498a2a-10d7-476a-ad77-3bf235671156" xmlns:ns3="b0d27814-3959-4d28-a698-fa0aaf3bfd93" targetNamespace="http://schemas.microsoft.com/office/2006/metadata/properties" ma:root="true" ma:fieldsID="09849c328f797c581c1e65e66d97ce89" ns2:_="" ns3:_="">
    <xsd:import namespace="a3498a2a-10d7-476a-ad77-3bf235671156"/>
    <xsd:import namespace="b0d27814-3959-4d28-a698-fa0aaf3bfd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8a2a-10d7-476a-ad77-3bf2356711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fc801ed7-ebd6-4100-9abd-51aea90216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d27814-3959-4d28-a698-fa0aaf3bfd93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619a62bb-99c5-4682-894b-7d22d04604a3}" ma:internalName="TaxCatchAll" ma:showField="CatchAllData" ma:web="b0d27814-3959-4d28-a698-fa0aaf3bfd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D68DB4-9EC6-4CC1-8567-91C43AD9E308}">
  <ds:schemaRefs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b0d27814-3959-4d28-a698-fa0aaf3bfd93"/>
    <ds:schemaRef ds:uri="a3498a2a-10d7-476a-ad77-3bf235671156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CE07B2E-1BDE-4BBC-9B05-0EBC8161C0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498a2a-10d7-476a-ad77-3bf235671156"/>
    <ds:schemaRef ds:uri="b0d27814-3959-4d28-a698-fa0aaf3bfd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B49DAF-EB33-4DA7-AD49-6FBA8754D9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477</Words>
  <Application>Microsoft Office PowerPoint</Application>
  <PresentationFormat>Grand écran</PresentationFormat>
  <Paragraphs>70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7" baseType="lpstr">
      <vt:lpstr>Aptos Display</vt:lpstr>
      <vt:lpstr>Arial</vt:lpstr>
      <vt:lpstr>Barlow Condensed</vt:lpstr>
      <vt:lpstr>Calibri</vt:lpstr>
      <vt:lpstr>Calibri Light</vt:lpstr>
      <vt:lpstr>Open Sans</vt:lpstr>
      <vt:lpstr>Ostrich Sans Heavy</vt:lpstr>
      <vt:lpstr>Roboto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Radu Gaspar</dc:creator>
  <cp:lastModifiedBy>Anna Francis</cp:lastModifiedBy>
  <cp:revision>32</cp:revision>
  <dcterms:created xsi:type="dcterms:W3CDTF">2024-10-23T09:49:44Z</dcterms:created>
  <dcterms:modified xsi:type="dcterms:W3CDTF">2026-10-13T11:29:24Z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0x010100635DEA0E0FA9E9429A218C62D0089537</vt:lpwstr>
  </property>
  <property fmtid="{D5CDD505-2E9C-101B-9397-08002B2CF9AE}" pid="3" name="MediaServiceImageTags">
    <vt:lpwstr/>
  </property>
</Properties>
</file>